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5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4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8" r:id="rId10"/>
    <p:sldId id="264" r:id="rId11"/>
    <p:sldId id="265" r:id="rId12"/>
    <p:sldId id="267" r:id="rId13"/>
    <p:sldId id="266" r:id="rId14"/>
  </p:sldIdLst>
  <p:sldSz cx="9144000" cy="5143500" type="screen16x9"/>
  <p:notesSz cx="6858000" cy="9144000"/>
  <p:embeddedFontLst>
    <p:embeddedFont>
      <p:font typeface="Raleway" charset="0"/>
      <p:regular r:id="rId16"/>
      <p:bold r:id="rId17"/>
      <p:italic r:id="rId18"/>
      <p:boldItalic r:id="rId19"/>
    </p:embeddedFont>
    <p:embeddedFont>
      <p:font typeface="Lato" charset="0"/>
      <p:regular r:id="rId20"/>
      <p:bold r:id="rId21"/>
      <p:italic r:id="rId22"/>
      <p:boldItalic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91" d="100"/>
          <a:sy n="91" d="100"/>
        </p:scale>
        <p:origin x="-786" y="-9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f88252dc4_0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1f88252dc4_0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503bc922e7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503bc922e7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f88252dc4_0_15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1f88252dc4_0_15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f88252dc4_0_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1f88252dc4_0_2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1f88252dc4_0_2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1f88252dc4_0_2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f88252dc4_0_3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1f88252dc4_0_3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f88252dc4_0_6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1f88252dc4_0_6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1f88252dc4_0_6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1f88252dc4_0_6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f88252dc4_0_10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1f88252dc4_0_10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503bc922e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503bc922e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f88252dc4_0_1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1f88252dc4_0_1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_alt1">
  <p:cSld name="TITLE_1">
    <p:bg>
      <p:bgPr>
        <a:solidFill>
          <a:schemeClr val="lt2"/>
        </a:solid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3" descr="shutterstock_429987889_edited.jpg"/>
          <p:cNvPicPr preferRelativeResize="0"/>
          <p:nvPr/>
        </p:nvPicPr>
        <p:blipFill rotWithShape="1">
          <a:blip r:embed="rId2">
            <a:alphaModFix/>
          </a:blip>
          <a:srcRect t="21799" b="23591"/>
          <a:stretch/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3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" name="Google Shape;24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5" name="Google Shape;25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" name="Google Shape;27;p3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30" name="Google Shape;30;p3">
            <a:hlinkClick r:id="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1" name="Google Shape;31;p3">
            <a:hlinkClick r:id="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" name="Google Shape;32;p3">
            <a:hlinkClick r:id="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" name="Google Shape;33;p3">
            <a:hlinkClick r:id="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2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1" name="Google Shape;121;p1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2" name="Google Shape;122;p1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4" name="Google Shape;124;p12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25" name="Google Shape;125;p12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26" name="Google Shape;126;p12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7" name="Google Shape;127;p1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128" name="Google Shape;128;p12">
            <a:hlinkClick r:id="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29" name="Google Shape;129;p12">
            <a:hlinkClick r:id="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0" name="Google Shape;130;p12">
            <a:hlinkClick r:id="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1" name="Google Shape;131;p12">
            <a:hlinkClick r:id="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3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34" name="Google Shape;134;p1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135" name="Google Shape;135;p13">
            <a:hlinkClick r:id="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36" name="Google Shape;136;p13">
            <a:hlinkClick r:id="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7" name="Google Shape;137;p13">
            <a:hlinkClick r:id="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8" name="Google Shape;138;p13">
            <a:hlinkClick r:id="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" name="Google Shape;140;p14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41" name="Google Shape;141;p1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3" name="Google Shape;143;p14"/>
          <p:cNvSpPr txBox="1">
            <a:spLocks noGrp="1"/>
          </p:cNvSpPr>
          <p:nvPr>
            <p:ph type="title" hasCustomPrompt="1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4" name="Google Shape;144;p14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5" name="Google Shape;145;p1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146" name="Google Shape;146;p14">
            <a:hlinkClick r:id="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47" name="Google Shape;147;p14">
            <a:hlinkClick r:id="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8" name="Google Shape;148;p14">
            <a:hlinkClick r:id="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9" name="Google Shape;149;p14">
            <a:hlinkClick r:id="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152" name="Google Shape;152;p15">
            <a:hlinkClick r:id="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53" name="Google Shape;153;p15">
            <a:hlinkClick r:id="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4" name="Google Shape;154;p15">
            <a:hlinkClick r:id="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5" name="Google Shape;155;p15">
            <a:hlinkClick r:id="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C">
  <p:cSld name="SECTION_HEADER_1">
    <p:bg>
      <p:bgPr>
        <a:solidFill>
          <a:schemeClr val="dk1"/>
        </a:solidFill>
        <a:effectLst/>
      </p:bgPr>
    </p:bg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6"/>
          <p:cNvSpPr txBox="1">
            <a:spLocks noGrp="1"/>
          </p:cNvSpPr>
          <p:nvPr>
            <p:ph type="title"/>
          </p:nvPr>
        </p:nvSpPr>
        <p:spPr>
          <a:xfrm>
            <a:off x="1308150" y="1318650"/>
            <a:ext cx="71100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58" name="Google Shape;158;p1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159" name="Google Shape;159;p16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Confidential</a:t>
            </a:r>
            <a:endParaRPr sz="600"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0" name="Google Shape;160;p16"/>
          <p:cNvSpPr txBox="1"/>
          <p:nvPr/>
        </p:nvSpPr>
        <p:spPr>
          <a:xfrm>
            <a:off x="1296767" y="785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Customized for </a:t>
            </a:r>
            <a:r>
              <a:rPr lang="en-GB" sz="6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Lorem Ipsum LLC</a:t>
            </a:r>
            <a:endParaRPr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1" name="Google Shape;161;p16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Version 1.0</a:t>
            </a:r>
            <a:endParaRPr sz="600"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_alt1">
  <p:cSld name="SECTION_HEADER_2">
    <p:bg>
      <p:bgPr>
        <a:solidFill>
          <a:srgbClr val="434343"/>
        </a:solidFill>
        <a:effectLst/>
      </p:bgPr>
    </p:bg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" name="Google Shape;163;p1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64" name="Google Shape;164;p1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1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6" name="Google Shape;166;p17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67" name="Google Shape;167;p1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168" name="Google Shape;168;p17">
            <a:hlinkClick r:id="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69" name="Google Shape;169;p17">
            <a:hlinkClick r:id="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0" name="Google Shape;170;p17">
            <a:hlinkClick r:id="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1" name="Google Shape;171;p17">
            <a:hlinkClick r:id="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oogle Shape;3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6" name="Google Shape;3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" name="Google Shape;38;p4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9" name="Google Shape;39;p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40" name="Google Shape;40;p4">
            <a:hlinkClick r:id="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1" name="Google Shape;41;p4">
            <a:hlinkClick r:id="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2" name="Google Shape;42;p4">
            <a:hlinkClick r:id="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" name="Google Shape;43;p4">
            <a:hlinkClick r:id="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" name="Google Shape;46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7" name="Google Shape;47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" name="Google Shape;49;p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5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1" name="Google Shape;51;p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52" name="Google Shape;52;p5">
            <a:hlinkClick r:id="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3" name="Google Shape;53;p5">
            <a:hlinkClick r:id="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" name="Google Shape;54;p5">
            <a:hlinkClick r:id="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" name="Google Shape;55;p5">
            <a:hlinkClick r:id="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ody only">
  <p:cSld name="TITLE_AND_BODY_1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59" name="Google Shape;59;p6">
            <a:hlinkClick r:id="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0" name="Google Shape;60;p6">
            <a:hlinkClick r:id="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" name="Google Shape;61;p6">
            <a:hlinkClick r:id="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" name="Google Shape;62;p6">
            <a:hlinkClick r:id="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" name="Google Shape;63;p6"/>
          <p:cNvSpPr txBox="1">
            <a:spLocks noGrp="1"/>
          </p:cNvSpPr>
          <p:nvPr>
            <p:ph type="body" idx="1"/>
          </p:nvPr>
        </p:nvSpPr>
        <p:spPr>
          <a:xfrm>
            <a:off x="729450" y="1068650"/>
            <a:ext cx="7688700" cy="1034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_alt2">
  <p:cSld name="TITLE_AND_BODY_1_1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7" descr="shutterstock_31891705.jpg"/>
          <p:cNvPicPr preferRelativeResize="0"/>
          <p:nvPr/>
        </p:nvPicPr>
        <p:blipFill rotWithShape="1">
          <a:blip r:embed="rId2">
            <a:alphaModFix/>
          </a:blip>
          <a:srcRect t="11971" b="11971"/>
          <a:stretch/>
        </p:blipFill>
        <p:spPr>
          <a:xfrm>
            <a:off x="0" y="487825"/>
            <a:ext cx="9143999" cy="4655673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68" name="Google Shape;68;p7">
            <a:hlinkClick r:id="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9" name="Google Shape;69;p7">
            <a:hlinkClick r:id="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" name="Google Shape;70;p7">
            <a:hlinkClick r:id="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" name="Google Shape;71;p7">
            <a:hlinkClick r:id="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2" name="Google Shape;72;p7"/>
          <p:cNvSpPr txBox="1">
            <a:spLocks noGrp="1"/>
          </p:cNvSpPr>
          <p:nvPr>
            <p:ph type="title"/>
          </p:nvPr>
        </p:nvSpPr>
        <p:spPr>
          <a:xfrm>
            <a:off x="729450" y="2056375"/>
            <a:ext cx="58875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5" name="Google Shape;75;p8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6" name="Google Shape;76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" name="Google Shape;78;p8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8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80" name="Google Shape;80;p8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81" name="Google Shape;81;p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82" name="Google Shape;82;p8">
            <a:hlinkClick r:id="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3" name="Google Shape;83;p8">
            <a:hlinkClick r:id="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4" name="Google Shape;84;p8">
            <a:hlinkClick r:id="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5" name="Google Shape;85;p8">
            <a:hlinkClick r:id="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8" name="Google Shape;88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89" name="Google Shape;89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1" name="Google Shape;91;p9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92" name="Google Shape;92;p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93" name="Google Shape;93;p9">
            <a:hlinkClick r:id="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4" name="Google Shape;94;p9">
            <a:hlinkClick r:id="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5" name="Google Shape;95;p9">
            <a:hlinkClick r:id="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6" name="Google Shape;96;p9">
            <a:hlinkClick r:id="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0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9" name="Google Shape;99;p10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00" name="Google Shape;100;p1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1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2" name="Google Shape;102;p10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03" name="Google Shape;103;p10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04" name="Google Shape;104;p1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105" name="Google Shape;105;p10">
            <a:hlinkClick r:id="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06" name="Google Shape;106;p10">
            <a:hlinkClick r:id="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7" name="Google Shape;107;p10">
            <a:hlinkClick r:id="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8" name="Google Shape;108;p10">
            <a:hlinkClick r:id="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Google Shape;110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11" name="Google Shape;111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3" name="Google Shape;113;p11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4" name="Google Shape;114;p1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115" name="Google Shape;115;p11">
            <a:hlinkClick r:id="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6" name="Google Shape;116;p11">
            <a:hlinkClick r:id="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7" name="Google Shape;117;p11">
            <a:hlinkClick r:id="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8" name="Google Shape;118;p11">
            <a:hlinkClick r:id="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8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Forecasting </a:t>
            </a:r>
            <a:r>
              <a:rPr lang="en-GB" dirty="0" smtClean="0"/>
              <a:t>of</a:t>
            </a:r>
            <a:r>
              <a:rPr lang="en-GB" dirty="0" smtClean="0"/>
              <a:t> </a:t>
            </a:r>
            <a:r>
              <a:rPr lang="en-GB" dirty="0"/>
              <a:t>Bookings</a:t>
            </a:r>
            <a:endParaRPr/>
          </a:p>
        </p:txBody>
      </p:sp>
      <p:pic>
        <p:nvPicPr>
          <p:cNvPr id="178" name="Google Shape;178;p18" descr="shutterstock_429987889_edited.jpg"/>
          <p:cNvPicPr preferRelativeResize="0"/>
          <p:nvPr/>
        </p:nvPicPr>
        <p:blipFill rotWithShape="1">
          <a:blip r:embed="rId3">
            <a:alphaModFix/>
          </a:blip>
          <a:srcRect l="12609" t="85988" r="6247" b="1381"/>
          <a:stretch/>
        </p:blipFill>
        <p:spPr>
          <a:xfrm>
            <a:off x="0" y="3835670"/>
            <a:ext cx="9144000" cy="13268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6"/>
          <p:cNvSpPr txBox="1">
            <a:spLocks noGrp="1"/>
          </p:cNvSpPr>
          <p:nvPr>
            <p:ph type="title"/>
          </p:nvPr>
        </p:nvSpPr>
        <p:spPr>
          <a:xfrm>
            <a:off x="729450" y="1367864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LSTM - Long Short Term Memory</a:t>
            </a:r>
            <a:endParaRPr sz="1000"/>
          </a:p>
        </p:txBody>
      </p:sp>
      <p:sp>
        <p:nvSpPr>
          <p:cNvPr id="233" name="Google Shape;233;p26"/>
          <p:cNvSpPr txBox="1"/>
          <p:nvPr/>
        </p:nvSpPr>
        <p:spPr>
          <a:xfrm>
            <a:off x="862816" y="2418212"/>
            <a:ext cx="586500" cy="94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3000"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01 </a:t>
            </a:r>
            <a:endParaRPr sz="3000"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34" name="Google Shape;234;p26"/>
          <p:cNvSpPr txBox="1"/>
          <p:nvPr/>
        </p:nvSpPr>
        <p:spPr>
          <a:xfrm>
            <a:off x="5856250" y="2418200"/>
            <a:ext cx="586500" cy="94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3000"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03 </a:t>
            </a:r>
            <a:endParaRPr sz="3000"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35" name="Google Shape;235;p26"/>
          <p:cNvSpPr txBox="1"/>
          <p:nvPr/>
        </p:nvSpPr>
        <p:spPr>
          <a:xfrm>
            <a:off x="862825" y="2256150"/>
            <a:ext cx="5580000" cy="22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Prediction of next days bookings,  factoring the previous days bookings.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RMSE ~ 9, using very less features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Further not implemented because of high training time and short duration forecasting possible. 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7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Findings</a:t>
            </a:r>
            <a:endParaRPr/>
          </a:p>
        </p:txBody>
      </p:sp>
      <p:sp>
        <p:nvSpPr>
          <p:cNvPr id="241" name="Google Shape;241;p27"/>
          <p:cNvSpPr txBox="1"/>
          <p:nvPr/>
        </p:nvSpPr>
        <p:spPr>
          <a:xfrm>
            <a:off x="847575" y="2415000"/>
            <a:ext cx="7059300" cy="22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-GB" dirty="0">
                <a:latin typeface="Lato"/>
                <a:ea typeface="Lato"/>
                <a:cs typeface="Lato"/>
                <a:sym typeface="Lato"/>
              </a:rPr>
              <a:t>With Polynomial Regression model , RMSE of around 10  is possible if booking data is present for previous two years.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-GB" dirty="0">
                <a:latin typeface="Lato"/>
                <a:ea typeface="Lato"/>
                <a:cs typeface="Lato"/>
                <a:sym typeface="Lato"/>
              </a:rPr>
              <a:t>With LSTM , RMSE ~ 9 is possible for predicting next </a:t>
            </a:r>
            <a:r>
              <a:rPr lang="en-GB" dirty="0" smtClean="0">
                <a:latin typeface="Lato"/>
                <a:ea typeface="Lato"/>
                <a:cs typeface="Lato"/>
                <a:sym typeface="Lato"/>
              </a:rPr>
              <a:t>day’s </a:t>
            </a:r>
            <a:r>
              <a:rPr lang="en-GB" dirty="0">
                <a:latin typeface="Lato"/>
                <a:ea typeface="Lato"/>
                <a:cs typeface="Lato"/>
                <a:sym typeface="Lato"/>
              </a:rPr>
              <a:t>bookings .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-GB" dirty="0">
                <a:latin typeface="Lato"/>
                <a:ea typeface="Lato"/>
                <a:cs typeface="Lato"/>
                <a:sym typeface="Lato"/>
              </a:rPr>
              <a:t>Polynomial Regression is more suitable  as it can forecast 30 days bookings with good accuracy.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Applications and Uses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09600" y="2343150"/>
            <a:ext cx="80010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dirty="0" smtClean="0">
                <a:solidFill>
                  <a:schemeClr val="bg2"/>
                </a:solidFill>
              </a:rPr>
              <a:t> Monthly booking predictions can be used to set monthly revenue targets.</a:t>
            </a:r>
          </a:p>
          <a:p>
            <a:endParaRPr lang="en-US" dirty="0" smtClean="0">
              <a:solidFill>
                <a:schemeClr val="bg2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en-US" dirty="0" smtClean="0">
                <a:solidFill>
                  <a:schemeClr val="bg2"/>
                </a:solidFill>
              </a:rPr>
              <a:t> </a:t>
            </a:r>
            <a:r>
              <a:rPr lang="en-US" dirty="0" smtClean="0">
                <a:solidFill>
                  <a:schemeClr val="bg2"/>
                </a:solidFill>
              </a:rPr>
              <a:t>With weekly booking forecast, it’ll be possible to adjust booking rates to achieve the  target revenue.</a:t>
            </a:r>
          </a:p>
          <a:p>
            <a:endParaRPr lang="en-US" dirty="0" smtClean="0">
              <a:solidFill>
                <a:schemeClr val="bg2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en-US" dirty="0" smtClean="0">
                <a:solidFill>
                  <a:schemeClr val="bg2"/>
                </a:solidFill>
              </a:rPr>
              <a:t> Daily forecasts can be used to set rates to achieve daily targets. </a:t>
            </a:r>
            <a:endParaRPr lang="en-US" dirty="0">
              <a:solidFill>
                <a:schemeClr val="bg2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8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000000"/>
                </a:solidFill>
              </a:rPr>
              <a:t>Thank you.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9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Problems to solve</a:t>
            </a:r>
            <a:endParaRPr/>
          </a:p>
        </p:txBody>
      </p:sp>
      <p:sp>
        <p:nvSpPr>
          <p:cNvPr id="184" name="Google Shape;184;p19"/>
          <p:cNvSpPr/>
          <p:nvPr/>
        </p:nvSpPr>
        <p:spPr>
          <a:xfrm>
            <a:off x="1400790" y="2181675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solidFill>
                  <a:srgbClr val="FFFFFF"/>
                </a:solidFill>
              </a:rPr>
              <a:t>1</a:t>
            </a:r>
            <a:endParaRPr sz="800" b="1">
              <a:solidFill>
                <a:srgbClr val="FFFFFF"/>
              </a:solidFill>
            </a:endParaRPr>
          </a:p>
        </p:txBody>
      </p:sp>
      <p:sp>
        <p:nvSpPr>
          <p:cNvPr id="185" name="Google Shape;185;p19"/>
          <p:cNvSpPr txBox="1">
            <a:spLocks noGrp="1"/>
          </p:cNvSpPr>
          <p:nvPr>
            <p:ph type="body" idx="1"/>
          </p:nvPr>
        </p:nvSpPr>
        <p:spPr>
          <a:xfrm>
            <a:off x="1847691" y="2073775"/>
            <a:ext cx="2832900" cy="105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100"/>
              <a:t>Predicting the number of bookings of a specific hotel on a particular date. </a:t>
            </a:r>
            <a:endParaRPr sz="1100"/>
          </a:p>
        </p:txBody>
      </p:sp>
      <p:sp>
        <p:nvSpPr>
          <p:cNvPr id="186" name="Google Shape;186;p19"/>
          <p:cNvSpPr/>
          <p:nvPr/>
        </p:nvSpPr>
        <p:spPr>
          <a:xfrm>
            <a:off x="1400790" y="3404075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solidFill>
                  <a:srgbClr val="FFFFFF"/>
                </a:solidFill>
              </a:rPr>
              <a:t>2</a:t>
            </a:r>
            <a:endParaRPr sz="800" b="1">
              <a:solidFill>
                <a:srgbClr val="FFFFFF"/>
              </a:solidFill>
            </a:endParaRPr>
          </a:p>
        </p:txBody>
      </p:sp>
      <p:sp>
        <p:nvSpPr>
          <p:cNvPr id="187" name="Google Shape;187;p19"/>
          <p:cNvSpPr txBox="1">
            <a:spLocks noGrp="1"/>
          </p:cNvSpPr>
          <p:nvPr>
            <p:ph type="body" idx="1"/>
          </p:nvPr>
        </p:nvSpPr>
        <p:spPr>
          <a:xfrm>
            <a:off x="1847691" y="3307900"/>
            <a:ext cx="2832900" cy="105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100"/>
              <a:t>Accounting for the seasonal changes and trends in the bookings. </a:t>
            </a:r>
            <a:endParaRPr sz="1100"/>
          </a:p>
        </p:txBody>
      </p:sp>
      <p:sp>
        <p:nvSpPr>
          <p:cNvPr id="188" name="Google Shape;188;p19"/>
          <p:cNvSpPr/>
          <p:nvPr/>
        </p:nvSpPr>
        <p:spPr>
          <a:xfrm>
            <a:off x="5090809" y="2181675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solidFill>
                  <a:srgbClr val="FFFFFF"/>
                </a:solidFill>
              </a:rPr>
              <a:t>3</a:t>
            </a:r>
            <a:endParaRPr sz="800" b="1">
              <a:solidFill>
                <a:srgbClr val="FFFFFF"/>
              </a:solidFill>
            </a:endParaRPr>
          </a:p>
        </p:txBody>
      </p:sp>
      <p:sp>
        <p:nvSpPr>
          <p:cNvPr id="189" name="Google Shape;189;p19"/>
          <p:cNvSpPr txBox="1">
            <a:spLocks noGrp="1"/>
          </p:cNvSpPr>
          <p:nvPr>
            <p:ph type="body" idx="1"/>
          </p:nvPr>
        </p:nvSpPr>
        <p:spPr>
          <a:xfrm>
            <a:off x="5536112" y="2073775"/>
            <a:ext cx="2832900" cy="105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100"/>
              <a:t>Accounting the yearly change in trends in bookings. </a:t>
            </a:r>
            <a:endParaRPr sz="1100"/>
          </a:p>
        </p:txBody>
      </p:sp>
      <p:sp>
        <p:nvSpPr>
          <p:cNvPr id="190" name="Google Shape;190;p19"/>
          <p:cNvSpPr/>
          <p:nvPr/>
        </p:nvSpPr>
        <p:spPr>
          <a:xfrm>
            <a:off x="5090809" y="3404075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solidFill>
                  <a:srgbClr val="FFFFFF"/>
                </a:solidFill>
              </a:rPr>
              <a:t>4</a:t>
            </a:r>
            <a:endParaRPr sz="800" b="1">
              <a:solidFill>
                <a:srgbClr val="FFFFFF"/>
              </a:solidFill>
            </a:endParaRPr>
          </a:p>
        </p:txBody>
      </p:sp>
      <p:sp>
        <p:nvSpPr>
          <p:cNvPr id="191" name="Google Shape;191;p19"/>
          <p:cNvSpPr txBox="1">
            <a:spLocks noGrp="1"/>
          </p:cNvSpPr>
          <p:nvPr>
            <p:ph type="body" idx="1"/>
          </p:nvPr>
        </p:nvSpPr>
        <p:spPr>
          <a:xfrm>
            <a:off x="5536112" y="3307900"/>
            <a:ext cx="2832900" cy="105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100"/>
              <a:t>Normalizing the stay days before and after the peak booking dates. </a:t>
            </a:r>
            <a:endParaRPr sz="11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0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010100" cy="35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000000"/>
                </a:solidFill>
              </a:rPr>
              <a:t>Prediction for One Hotel</a:t>
            </a:r>
            <a:endParaRPr sz="1200">
              <a:solidFill>
                <a:srgbClr val="000000"/>
              </a:solidFill>
            </a:endParaRPr>
          </a:p>
        </p:txBody>
      </p:sp>
      <p:sp>
        <p:nvSpPr>
          <p:cNvPr id="197" name="Google Shape;197;p20"/>
          <p:cNvSpPr txBox="1">
            <a:spLocks noGrp="1"/>
          </p:cNvSpPr>
          <p:nvPr>
            <p:ph type="body" idx="4294967295"/>
          </p:nvPr>
        </p:nvSpPr>
        <p:spPr>
          <a:xfrm>
            <a:off x="729450" y="2090150"/>
            <a:ext cx="7316700" cy="260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3000">
                <a:solidFill>
                  <a:srgbClr val="000000"/>
                </a:solidFill>
              </a:rPr>
              <a:t>Training the model on the particular hotels data only,  as the trend of booking number changes would remain similar. The variations would be in the actual amount. </a:t>
            </a:r>
            <a:endParaRPr sz="30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1"/>
          <p:cNvSpPr txBox="1">
            <a:spLocks noGrp="1"/>
          </p:cNvSpPr>
          <p:nvPr>
            <p:ph type="title"/>
          </p:nvPr>
        </p:nvSpPr>
        <p:spPr>
          <a:xfrm>
            <a:off x="730725" y="1318650"/>
            <a:ext cx="6810900" cy="7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Yearly change in trends</a:t>
            </a:r>
            <a:endParaRPr b="0"/>
          </a:p>
        </p:txBody>
      </p:sp>
      <p:sp>
        <p:nvSpPr>
          <p:cNvPr id="203" name="Google Shape;203;p21"/>
          <p:cNvSpPr txBox="1">
            <a:spLocks noGrp="1"/>
          </p:cNvSpPr>
          <p:nvPr>
            <p:ph type="body" idx="1"/>
          </p:nvPr>
        </p:nvSpPr>
        <p:spPr>
          <a:xfrm>
            <a:off x="730725" y="2643200"/>
            <a:ext cx="7086900" cy="161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400"/>
              <a:t>This is accounted by by taking the ratio of bookings of the previous two years.  This factor is used on the predicted number of bookings to give a closer prediction,  accounting the change in trend. </a:t>
            </a:r>
            <a:endParaRPr sz="14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2"/>
          <p:cNvSpPr txBox="1">
            <a:spLocks noGrp="1"/>
          </p:cNvSpPr>
          <p:nvPr>
            <p:ph type="title"/>
          </p:nvPr>
        </p:nvSpPr>
        <p:spPr>
          <a:xfrm>
            <a:off x="730725" y="1318650"/>
            <a:ext cx="7158900" cy="103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Normalizing the booking number around the peak dates. </a:t>
            </a:r>
            <a:endParaRPr b="0"/>
          </a:p>
        </p:txBody>
      </p:sp>
      <p:sp>
        <p:nvSpPr>
          <p:cNvPr id="209" name="Google Shape;209;p22"/>
          <p:cNvSpPr txBox="1">
            <a:spLocks noGrp="1"/>
          </p:cNvSpPr>
          <p:nvPr>
            <p:ph type="body" idx="1"/>
          </p:nvPr>
        </p:nvSpPr>
        <p:spPr>
          <a:xfrm>
            <a:off x="721225" y="2803100"/>
            <a:ext cx="4872000" cy="172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 sz="1100"/>
              <a:t>Increase in bookings due to some events will affect the days before and after it. </a:t>
            </a:r>
            <a:endParaRPr sz="110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 sz="1100"/>
              <a:t>The predicted bookings are averaged around the day before and after it,  to normalize the peak bookings. </a:t>
            </a:r>
            <a:endParaRPr sz="11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3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5179200" cy="88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</a:rPr>
              <a:t>Machine Learning Models Used</a:t>
            </a:r>
            <a:endParaRPr/>
          </a:p>
        </p:txBody>
      </p:sp>
      <p:sp>
        <p:nvSpPr>
          <p:cNvPr id="215" name="Google Shape;215;p23"/>
          <p:cNvSpPr txBox="1"/>
          <p:nvPr/>
        </p:nvSpPr>
        <p:spPr>
          <a:xfrm>
            <a:off x="587050" y="2248846"/>
            <a:ext cx="5573700" cy="20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Polynomial Regression 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LSTM - Keras,  TensorFlow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4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7057500" cy="6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Polynomial Regression</a:t>
            </a:r>
            <a:endParaRPr/>
          </a:p>
        </p:txBody>
      </p:sp>
      <p:sp>
        <p:nvSpPr>
          <p:cNvPr id="221" name="Google Shape;221;p24"/>
          <p:cNvSpPr txBox="1"/>
          <p:nvPr/>
        </p:nvSpPr>
        <p:spPr>
          <a:xfrm>
            <a:off x="891250" y="2292775"/>
            <a:ext cx="6202800" cy="19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Prediction of bookings up to any number of days is possible. 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RMSE ~ 10, was observed using the “Casino Hotel” Bookings data. 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Features Used in Polynomial Regression Model</a:t>
            </a:r>
            <a:endParaRPr/>
          </a:p>
        </p:txBody>
      </p:sp>
      <p:sp>
        <p:nvSpPr>
          <p:cNvPr id="227" name="Google Shape;227;p25"/>
          <p:cNvSpPr txBox="1"/>
          <p:nvPr/>
        </p:nvSpPr>
        <p:spPr>
          <a:xfrm>
            <a:off x="963675" y="2345350"/>
            <a:ext cx="5666100" cy="210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Month as a feature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Day of the week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Weekend or not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○"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Friday , Saturday and Sunday are weekends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oly_degree_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666750"/>
            <a:ext cx="6400800" cy="409042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447800" y="209550"/>
            <a:ext cx="5638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Polynomial Regression – Casino Hotel prediction for Dec’18</a:t>
            </a:r>
            <a:endParaRPr lang="en-US" b="1" dirty="0"/>
          </a:p>
        </p:txBody>
      </p:sp>
      <p:sp>
        <p:nvSpPr>
          <p:cNvPr id="4" name="TextBox 3"/>
          <p:cNvSpPr txBox="1"/>
          <p:nvPr/>
        </p:nvSpPr>
        <p:spPr>
          <a:xfrm>
            <a:off x="7086600" y="3333750"/>
            <a:ext cx="16002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00B050"/>
                </a:solidFill>
              </a:rPr>
              <a:t>Green</a:t>
            </a:r>
            <a:r>
              <a:rPr lang="en-US" dirty="0" smtClean="0">
                <a:solidFill>
                  <a:srgbClr val="00B050"/>
                </a:solidFill>
              </a:rPr>
              <a:t> – Actual no. of Bookings</a:t>
            </a:r>
          </a:p>
          <a:p>
            <a:endParaRPr lang="en-US" dirty="0" smtClean="0"/>
          </a:p>
          <a:p>
            <a:r>
              <a:rPr lang="en-US" b="1" dirty="0" smtClean="0">
                <a:solidFill>
                  <a:srgbClr val="0070C0"/>
                </a:solidFill>
              </a:rPr>
              <a:t>Blue</a:t>
            </a:r>
            <a:r>
              <a:rPr lang="en-US" dirty="0" smtClean="0">
                <a:solidFill>
                  <a:srgbClr val="0070C0"/>
                </a:solidFill>
              </a:rPr>
              <a:t> - Prediction</a:t>
            </a:r>
            <a:endParaRPr lang="en-US" dirty="0">
              <a:solidFill>
                <a:srgbClr val="0070C0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70</TotalTime>
  <Words>405</Words>
  <PresentationFormat>On-screen Show (16:9)</PresentationFormat>
  <Paragraphs>58</Paragraphs>
  <Slides>13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Raleway</vt:lpstr>
      <vt:lpstr>Lato</vt:lpstr>
      <vt:lpstr>Streamline</vt:lpstr>
      <vt:lpstr>Forecasting of Bookings</vt:lpstr>
      <vt:lpstr>Problems to solve</vt:lpstr>
      <vt:lpstr>Prediction for One Hotel</vt:lpstr>
      <vt:lpstr>Yearly change in trends</vt:lpstr>
      <vt:lpstr>Normalizing the booking number around the peak dates. </vt:lpstr>
      <vt:lpstr>Machine Learning Models Used</vt:lpstr>
      <vt:lpstr>Polynomial Regression</vt:lpstr>
      <vt:lpstr>Features Used in Polynomial Regression Model</vt:lpstr>
      <vt:lpstr>Slide 9</vt:lpstr>
      <vt:lpstr>LSTM - Long Short Term Memory</vt:lpstr>
      <vt:lpstr>Findings</vt:lpstr>
      <vt:lpstr>Applications and Uses</vt:lpstr>
      <vt:lpstr>Thank you.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Forecasting amount of Bookings</dc:title>
  <dc:creator>Rakesh Ranjan</dc:creator>
  <cp:lastModifiedBy>Rakesh Ranjan</cp:lastModifiedBy>
  <cp:revision>2</cp:revision>
  <dcterms:modified xsi:type="dcterms:W3CDTF">2019-02-20T06:36:55Z</dcterms:modified>
</cp:coreProperties>
</file>